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62" r:id="rId5"/>
    <p:sldId id="259" r:id="rId6"/>
    <p:sldId id="266" r:id="rId7"/>
    <p:sldId id="265" r:id="rId8"/>
    <p:sldId id="260" r:id="rId9"/>
    <p:sldId id="267" r:id="rId10"/>
    <p:sldId id="261" r:id="rId11"/>
    <p:sldId id="264" r:id="rId12"/>
    <p:sldId id="268" r:id="rId13"/>
    <p:sldId id="269" r:id="rId14"/>
    <p:sldId id="270" r:id="rId15"/>
    <p:sldId id="271" r:id="rId16"/>
    <p:sldId id="272" r:id="rId17"/>
    <p:sldId id="273" r:id="rId18"/>
    <p:sldId id="26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5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2A353-A0CE-0049-A708-AD2A49481D96}" type="datetimeFigureOut">
              <a:rPr lang="en-US" smtClean="0"/>
              <a:pPr/>
              <a:t>8/26/12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F70B-E8D5-B547-8BE4-13921B8CF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2A353-A0CE-0049-A708-AD2A49481D96}" type="datetimeFigureOut">
              <a:rPr lang="en-US" smtClean="0"/>
              <a:pPr/>
              <a:t>8/26/12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F70B-E8D5-B547-8BE4-13921B8CF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2A353-A0CE-0049-A708-AD2A49481D96}" type="datetimeFigureOut">
              <a:rPr lang="en-US" smtClean="0"/>
              <a:pPr/>
              <a:t>8/26/12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F70B-E8D5-B547-8BE4-13921B8CF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2A353-A0CE-0049-A708-AD2A49481D96}" type="datetimeFigureOut">
              <a:rPr lang="en-US" smtClean="0"/>
              <a:pPr/>
              <a:t>8/26/12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F70B-E8D5-B547-8BE4-13921B8CF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2A353-A0CE-0049-A708-AD2A49481D96}" type="datetimeFigureOut">
              <a:rPr lang="en-US" smtClean="0"/>
              <a:pPr/>
              <a:t>8/26/12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F70B-E8D5-B547-8BE4-13921B8CF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2A353-A0CE-0049-A708-AD2A49481D96}" type="datetimeFigureOut">
              <a:rPr lang="en-US" smtClean="0"/>
              <a:pPr/>
              <a:t>8/26/12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F70B-E8D5-B547-8BE4-13921B8CF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2A353-A0CE-0049-A708-AD2A49481D96}" type="datetimeFigureOut">
              <a:rPr lang="en-US" smtClean="0"/>
              <a:pPr/>
              <a:t>8/26/12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F70B-E8D5-B547-8BE4-13921B8CF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2A353-A0CE-0049-A708-AD2A49481D96}" type="datetimeFigureOut">
              <a:rPr lang="en-US" smtClean="0"/>
              <a:pPr/>
              <a:t>8/26/12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F70B-E8D5-B547-8BE4-13921B8CF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2A353-A0CE-0049-A708-AD2A49481D96}" type="datetimeFigureOut">
              <a:rPr lang="en-US" smtClean="0"/>
              <a:pPr/>
              <a:t>8/26/12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F70B-E8D5-B547-8BE4-13921B8CF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2A353-A0CE-0049-A708-AD2A49481D96}" type="datetimeFigureOut">
              <a:rPr lang="en-US" smtClean="0"/>
              <a:pPr/>
              <a:t>8/26/12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F70B-E8D5-B547-8BE4-13921B8CF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2A353-A0CE-0049-A708-AD2A49481D96}" type="datetimeFigureOut">
              <a:rPr lang="en-US" smtClean="0"/>
              <a:pPr/>
              <a:t>8/26/12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F70B-E8D5-B547-8BE4-13921B8CF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2A353-A0CE-0049-A708-AD2A49481D96}" type="datetimeFigureOut">
              <a:rPr lang="en-US" smtClean="0"/>
              <a:pPr/>
              <a:t>8/26/12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4F70B-E8D5-B547-8BE4-13921B8CF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df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Interactive Student Notebooks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Organizational System and Requirements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 side</a:t>
            </a:r>
          </a:p>
          <a:p>
            <a:r>
              <a:rPr lang="en-US" dirty="0" smtClean="0"/>
              <a:t>Student generated work that represents the main idea or objective of the lesson.</a:t>
            </a:r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Illustrations, cartoons, graphs, charts, graphic organizers, diary entries, songs, poems, </a:t>
            </a:r>
            <a:r>
              <a:rPr lang="en-US" dirty="0" err="1" smtClean="0"/>
              <a:t>ect</a:t>
            </a:r>
            <a:r>
              <a:rPr lang="en-US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Bottom ¼ of left side</a:t>
            </a:r>
          </a:p>
          <a:p>
            <a:r>
              <a:rPr lang="en-US" dirty="0"/>
              <a:t>A</a:t>
            </a:r>
            <a:r>
              <a:rPr lang="en-US" dirty="0" smtClean="0"/>
              <a:t>nalysis or synthesis of the days lesson</a:t>
            </a:r>
          </a:p>
          <a:p>
            <a:r>
              <a:rPr lang="en-US" dirty="0" smtClean="0"/>
              <a:t>NOT a retelling of the day’s activities!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Side Examples</a:t>
            </a:r>
            <a:endParaRPr lang="en-US" dirty="0"/>
          </a:p>
        </p:txBody>
      </p:sp>
      <p:pic>
        <p:nvPicPr>
          <p:cNvPr id="4" name="Content Placeholder 3" descr="IMG_0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169" y="1371600"/>
            <a:ext cx="3907190" cy="5236125"/>
          </a:xfrm>
        </p:spPr>
      </p:pic>
      <p:pic>
        <p:nvPicPr>
          <p:cNvPr id="5" name="Picture 4" descr="IMG_0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568" y="1383606"/>
            <a:ext cx="3898232" cy="5224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4094553" cy="5410200"/>
          </a:xfrm>
          <a:prstGeom prst="rect">
            <a:avLst/>
          </a:prstGeom>
        </p:spPr>
      </p:pic>
      <p:pic>
        <p:nvPicPr>
          <p:cNvPr id="5" name="Picture 4" descr="IMG_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838200"/>
            <a:ext cx="4038600" cy="541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95" y="762000"/>
            <a:ext cx="4157223" cy="5675456"/>
          </a:xfrm>
          <a:prstGeom prst="rect">
            <a:avLst/>
          </a:prstGeom>
        </p:spPr>
      </p:pic>
      <p:pic>
        <p:nvPicPr>
          <p:cNvPr id="5" name="Picture 4" descr="IMG_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247" y="762000"/>
            <a:ext cx="4142953" cy="5675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01" y="725214"/>
            <a:ext cx="4191000" cy="5675586"/>
          </a:xfrm>
          <a:prstGeom prst="rect">
            <a:avLst/>
          </a:prstGeom>
        </p:spPr>
      </p:pic>
      <p:pic>
        <p:nvPicPr>
          <p:cNvPr id="5" name="Picture 4" descr="IMG_0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163" y="725213"/>
            <a:ext cx="4256237" cy="56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59" y="762000"/>
            <a:ext cx="3980225" cy="5334000"/>
          </a:xfrm>
          <a:prstGeom prst="rect">
            <a:avLst/>
          </a:prstGeom>
        </p:spPr>
      </p:pic>
      <p:pic>
        <p:nvPicPr>
          <p:cNvPr id="5" name="Picture 4" descr="IMG_0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459" y="762000"/>
            <a:ext cx="4206541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28600"/>
            <a:ext cx="4768516" cy="6390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the ISN Graded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25 points for a completed right and left side as well as a thorough summary.</a:t>
            </a:r>
          </a:p>
          <a:p>
            <a:r>
              <a:rPr lang="en-US" dirty="0" smtClean="0"/>
              <a:t>15 points for ISN with minor missing work</a:t>
            </a:r>
          </a:p>
          <a:p>
            <a:r>
              <a:rPr lang="en-US" dirty="0" smtClean="0"/>
              <a:t>0 for an incomplete right and left side</a:t>
            </a:r>
          </a:p>
          <a:p>
            <a:r>
              <a:rPr lang="en-US" dirty="0" smtClean="0"/>
              <a:t>Students may earn back partial credit if completed ISN entry is turned in within 24 hours of initial due date</a:t>
            </a:r>
          </a:p>
          <a:p>
            <a:r>
              <a:rPr lang="en-US" dirty="0" smtClean="0"/>
              <a:t>May use “Life Happens” pass on </a:t>
            </a:r>
            <a:r>
              <a:rPr lang="en-US" dirty="0" err="1" smtClean="0"/>
              <a:t>ISN’s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USH_How_We_Lear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47800" y="-614082"/>
            <a:ext cx="6362700" cy="8234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Why use an ISN?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Organization</a:t>
            </a:r>
          </a:p>
          <a:p>
            <a:pPr lvl="1"/>
            <a:r>
              <a:rPr lang="en-US" dirty="0" smtClean="0"/>
              <a:t>All your materials for class are in 1 place</a:t>
            </a:r>
          </a:p>
          <a:p>
            <a:r>
              <a:rPr lang="en-US" dirty="0"/>
              <a:t>P</a:t>
            </a:r>
            <a:r>
              <a:rPr lang="en-US" dirty="0" smtClean="0"/>
              <a:t>ersonalized learning</a:t>
            </a:r>
          </a:p>
          <a:p>
            <a:pPr lvl="1"/>
            <a:r>
              <a:rPr lang="en-US" dirty="0" smtClean="0"/>
              <a:t>Different learning styles</a:t>
            </a:r>
          </a:p>
          <a:p>
            <a:r>
              <a:rPr lang="en-US" dirty="0" smtClean="0"/>
              <a:t>Identify daily objective</a:t>
            </a:r>
          </a:p>
          <a:p>
            <a:r>
              <a:rPr lang="en-US" dirty="0" smtClean="0"/>
              <a:t>Acquisition of information (right side)</a:t>
            </a:r>
          </a:p>
          <a:p>
            <a:r>
              <a:rPr lang="en-US" dirty="0" smtClean="0"/>
              <a:t>Application of information (left side)</a:t>
            </a:r>
          </a:p>
          <a:p>
            <a:r>
              <a:rPr lang="en-US" dirty="0" smtClean="0"/>
              <a:t>Synthesis of information (summary)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Materials for ISN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8.5x11 spiral notebook (Mead 5 star)</a:t>
            </a:r>
          </a:p>
          <a:p>
            <a:pPr lvl="1"/>
            <a:r>
              <a:rPr lang="en-US" dirty="0" smtClean="0"/>
              <a:t>Fits full size sheets of paper</a:t>
            </a:r>
          </a:p>
          <a:p>
            <a:r>
              <a:rPr lang="en-US" dirty="0" smtClean="0"/>
              <a:t>Colored pencils or crayons (NO MARKERS)</a:t>
            </a:r>
          </a:p>
          <a:p>
            <a:r>
              <a:rPr lang="en-US" dirty="0" smtClean="0"/>
              <a:t>Glue sticks to attach papers</a:t>
            </a:r>
          </a:p>
          <a:p>
            <a:r>
              <a:rPr lang="en-US" dirty="0" smtClean="0"/>
              <a:t>Highlighters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of the ISN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Title page</a:t>
            </a:r>
          </a:p>
          <a:p>
            <a:r>
              <a:rPr lang="en-US" dirty="0" smtClean="0"/>
              <a:t>Table of contents</a:t>
            </a:r>
          </a:p>
          <a:p>
            <a:r>
              <a:rPr lang="en-US" dirty="0" smtClean="0"/>
              <a:t>Right side – teacher or “input” side</a:t>
            </a:r>
          </a:p>
          <a:p>
            <a:r>
              <a:rPr lang="en-US" dirty="0" smtClean="0"/>
              <a:t>Left side – student or “reflection” side</a:t>
            </a:r>
          </a:p>
          <a:p>
            <a:r>
              <a:rPr lang="en-US" dirty="0" smtClean="0"/>
              <a:t>Summary – 1 paragraph synthesizing the information you learned from the lesson. </a:t>
            </a:r>
          </a:p>
          <a:p>
            <a:pPr lvl="1"/>
            <a:r>
              <a:rPr lang="en-US" dirty="0" smtClean="0"/>
              <a:t>NOT a retelling of daily activities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Title Page</a:t>
            </a:r>
            <a:endParaRPr lang="en-US" dirty="0"/>
          </a:p>
        </p:txBody>
      </p:sp>
      <p:pic>
        <p:nvPicPr>
          <p:cNvPr id="4" name="Content Placeholder 3" descr="isn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667001" y="1295400"/>
            <a:ext cx="4087149" cy="53619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pic>
        <p:nvPicPr>
          <p:cNvPr id="4" name="Content Placeholder 3" descr="IM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6432" y="1057398"/>
            <a:ext cx="4179168" cy="54958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Objective (TSW), title, and date</a:t>
            </a:r>
          </a:p>
          <a:p>
            <a:r>
              <a:rPr lang="en-US" dirty="0" smtClean="0"/>
              <a:t>Organized set of information for all students provided by the teacher.</a:t>
            </a:r>
          </a:p>
          <a:p>
            <a:r>
              <a:rPr lang="en-US" dirty="0" smtClean="0"/>
              <a:t>Testable information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Notes</a:t>
            </a:r>
          </a:p>
          <a:p>
            <a:pPr lvl="1"/>
            <a:r>
              <a:rPr lang="en-US" dirty="0" smtClean="0"/>
              <a:t>Guided readings</a:t>
            </a:r>
          </a:p>
          <a:p>
            <a:pPr lvl="1"/>
            <a:r>
              <a:rPr lang="en-US" dirty="0" smtClean="0"/>
              <a:t>Vocabulary</a:t>
            </a:r>
          </a:p>
          <a:p>
            <a:pPr lvl="1"/>
            <a:r>
              <a:rPr lang="en-US" dirty="0" smtClean="0"/>
              <a:t>Video questions</a:t>
            </a:r>
          </a:p>
          <a:p>
            <a:pPr lvl="1"/>
            <a:r>
              <a:rPr lang="en-US" dirty="0" smtClean="0"/>
              <a:t>Primary documents and analysis worksheets</a:t>
            </a:r>
          </a:p>
          <a:p>
            <a:pPr lvl="1"/>
            <a:r>
              <a:rPr lang="en-US" dirty="0" smtClean="0"/>
              <a:t>Other teacher assigned 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Side Examples</a:t>
            </a:r>
            <a:endParaRPr lang="en-US" dirty="0"/>
          </a:p>
        </p:txBody>
      </p:sp>
      <p:pic>
        <p:nvPicPr>
          <p:cNvPr id="4" name="Content Placeholder 3" descr="isn_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413641"/>
            <a:ext cx="4038600" cy="5291959"/>
          </a:xfrm>
        </p:spPr>
      </p:pic>
      <p:pic>
        <p:nvPicPr>
          <p:cNvPr id="5" name="Picture 4" descr="IMG_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640317" y="1371600"/>
            <a:ext cx="4046483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307</Words>
  <Application>Microsoft Macintosh PowerPoint</Application>
  <PresentationFormat>On-screen Show (4:3)</PresentationFormat>
  <Paragraphs>54</Paragraphs>
  <Slides>18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Interactive Student Notebooks</vt:lpstr>
      <vt:lpstr>Slide 2</vt:lpstr>
      <vt:lpstr>Why use an ISN?</vt:lpstr>
      <vt:lpstr>Required Materials for ISN</vt:lpstr>
      <vt:lpstr>Parts of the ISN</vt:lpstr>
      <vt:lpstr>Title Page</vt:lpstr>
      <vt:lpstr>Table of Contents</vt:lpstr>
      <vt:lpstr>Right Side</vt:lpstr>
      <vt:lpstr>Right Side Examples</vt:lpstr>
      <vt:lpstr>Left Side</vt:lpstr>
      <vt:lpstr>Summary</vt:lpstr>
      <vt:lpstr>Left Side Examples</vt:lpstr>
      <vt:lpstr>Slide 13</vt:lpstr>
      <vt:lpstr>Slide 14</vt:lpstr>
      <vt:lpstr>Slide 15</vt:lpstr>
      <vt:lpstr>Slide 16</vt:lpstr>
      <vt:lpstr>Slide 17</vt:lpstr>
      <vt:lpstr>How is the ISN Graded</vt:lpstr>
    </vt:vector>
  </TitlesOfParts>
  <Company>Chris Pondy Photography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Student Notebooks</dc:title>
  <dc:creator>Chris Pondy</dc:creator>
  <cp:lastModifiedBy>Chris Pondy</cp:lastModifiedBy>
  <cp:revision>20</cp:revision>
  <dcterms:created xsi:type="dcterms:W3CDTF">2012-08-26T18:02:53Z</dcterms:created>
  <dcterms:modified xsi:type="dcterms:W3CDTF">2012-08-26T18:32:03Z</dcterms:modified>
</cp:coreProperties>
</file>