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66" r:id="rId3"/>
    <p:sldId id="267" r:id="rId4"/>
    <p:sldId id="273" r:id="rId5"/>
    <p:sldId id="278" r:id="rId6"/>
    <p:sldId id="269" r:id="rId7"/>
    <p:sldId id="274" r:id="rId8"/>
    <p:sldId id="277" r:id="rId9"/>
    <p:sldId id="270" r:id="rId10"/>
    <p:sldId id="275" r:id="rId11"/>
    <p:sldId id="271" r:id="rId12"/>
    <p:sldId id="27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FF3300"/>
    <a:srgbClr val="6666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60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E5F0A61-AF4B-46BD-A24B-BA9D24CF72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17FCA-34D0-4999-A911-A7DBF13FD458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A84407-EB2E-4B64-8AE1-9ED1B30E741C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2BBE4-16AC-4918-9E0D-5D75DFB7BA71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B1EC8-0C58-48F3-B1F6-2E01AC38CBD5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C2495-E6B2-43F4-8748-2F4AD2CBEF8F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BB610-A937-4AE9-AB0A-4DABE779A89A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4B21A-3227-4515-9DE1-4E835D9A1A09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082F6-39B6-4152-860F-28A2105902C1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082F6-39B6-4152-860F-28A2105902C1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8E929-2B1D-43D9-9053-BDCF2492C04B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8E929-2B1D-43D9-9053-BDCF2492C04B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EB98C-8A30-43C2-B08F-B296312D5ABC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75790-66FF-4A61-BA54-1416994476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16B5-38E4-4425-8C46-A25B98E392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28489-7ECD-43D1-9614-5D5B7215B9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E8D9E-CD64-49EE-B910-41986A36AF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D7AE5-8525-4197-AD2F-ACCB286BDC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3B2A-8E88-4430-94DF-013A9DED3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67A09-8910-450D-B415-E596A2F9BF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25C32-63BC-44DA-9BFA-8B1094375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A2C5B-D449-4EE6-BFCC-BC948C3ED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18DE3-82E3-475E-A96B-7676986AB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032B0-7F33-4FD8-BEC8-535D7CACF9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52EEAC1-38D4-4D81-BD53-677CDEE7F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2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vil war cann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703619"/>
            <a:ext cx="7094700" cy="5544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2989619"/>
            <a:ext cx="7010400" cy="1143000"/>
          </a:xfrm>
        </p:spPr>
        <p:txBody>
          <a:bodyPr/>
          <a:lstStyle/>
          <a:p>
            <a:pPr eaLnBrk="1" hangingPunct="1"/>
            <a:r>
              <a:rPr lang="en-US" alt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guiat Bk BT" pitchFamily="18" charset="0"/>
              </a:rPr>
              <a:t>Major Battles of the Civil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Benguiat Bk BT" pitchFamily="18" charset="0"/>
              </a:rPr>
              <a:t>Vicksburg</a:t>
            </a:r>
            <a:r>
              <a:rPr lang="en-US" altLang="en-US" sz="1800" dirty="0" smtClean="0">
                <a:solidFill>
                  <a:schemeClr val="bg1"/>
                </a:solidFill>
                <a:latin typeface="Benguiat Bk BT" pitchFamily="18" charset="0"/>
              </a:rPr>
              <a:t/>
            </a:r>
            <a:br>
              <a:rPr lang="en-US" altLang="en-US" sz="1800" dirty="0" smtClean="0">
                <a:solidFill>
                  <a:schemeClr val="bg1"/>
                </a:solidFill>
                <a:latin typeface="Benguiat Bk BT" pitchFamily="18" charset="0"/>
              </a:rPr>
            </a:br>
            <a:r>
              <a:rPr lang="en-US" altLang="en-US" sz="1800" dirty="0" smtClean="0">
                <a:solidFill>
                  <a:schemeClr val="bg1"/>
                </a:solidFill>
                <a:latin typeface="Benguiat Bk BT" pitchFamily="18" charset="0"/>
              </a:rPr>
              <a:t>May 2-July </a:t>
            </a:r>
            <a:r>
              <a:rPr lang="en-US" altLang="en-US" sz="1800" dirty="0" smtClean="0">
                <a:solidFill>
                  <a:schemeClr val="bg1"/>
                </a:solidFill>
                <a:latin typeface="Benguiat Bk BT" pitchFamily="18" charset="0"/>
              </a:rPr>
              <a:t>4, </a:t>
            </a:r>
            <a:r>
              <a:rPr lang="en-US" altLang="en-US" sz="1800" dirty="0" smtClean="0">
                <a:solidFill>
                  <a:schemeClr val="bg1"/>
                </a:solidFill>
                <a:latin typeface="Benguiat Bk BT" pitchFamily="18" charset="0"/>
              </a:rPr>
              <a:t>1863</a:t>
            </a:r>
            <a:endParaRPr lang="en-US" altLang="en-US" dirty="0" smtClean="0">
              <a:solidFill>
                <a:schemeClr val="bg1"/>
              </a:solidFill>
              <a:latin typeface="Benguiat Bk BT" pitchFamily="18" charset="0"/>
            </a:endParaRPr>
          </a:p>
        </p:txBody>
      </p:sp>
      <p:pic>
        <p:nvPicPr>
          <p:cNvPr id="9219" name="Picture 4" descr="vicksbur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3352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vicksbur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267200"/>
            <a:ext cx="434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union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7315200" y="152400"/>
            <a:ext cx="1676400" cy="533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dirty="0">
                <a:latin typeface="Benguiat Bk BT" pitchFamily="18" charset="0"/>
              </a:rPr>
              <a:t>Mississippi</a:t>
            </a:r>
          </a:p>
        </p:txBody>
      </p:sp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5715000" y="11430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Casualties: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Union – 9,000 +</a:t>
            </a:r>
          </a:p>
          <a:p>
            <a:r>
              <a:rPr lang="en-US">
                <a:solidFill>
                  <a:schemeClr val="bg1"/>
                </a:solidFill>
              </a:rPr>
              <a:t>Confederacy – 9,000 +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419600" y="2438400"/>
            <a:ext cx="44958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Ulysses S. Grant lays siege to last Confederate stronghold on the Mississippi River.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Last for three months</a:t>
            </a:r>
            <a:endParaRPr lang="en-US" alt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Cuts the Confederacy in half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Falls the day after Union victory at Gettysburg. 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bg1"/>
                </a:solidFill>
                <a:latin typeface="Benguiat Bk BT" pitchFamily="18" charset="0"/>
              </a:rPr>
              <a:t>Sherman’s March to the Sea</a:t>
            </a:r>
            <a:r>
              <a:rPr lang="en-US" altLang="en-US" sz="1800" dirty="0" smtClean="0">
                <a:solidFill>
                  <a:schemeClr val="bg1"/>
                </a:solidFill>
                <a:latin typeface="Benguiat Bk BT" pitchFamily="18" charset="0"/>
              </a:rPr>
              <a:t/>
            </a:r>
            <a:br>
              <a:rPr lang="en-US" altLang="en-US" sz="1800" dirty="0" smtClean="0">
                <a:solidFill>
                  <a:schemeClr val="bg1"/>
                </a:solidFill>
                <a:latin typeface="Benguiat Bk BT" pitchFamily="18" charset="0"/>
              </a:rPr>
            </a:br>
            <a:r>
              <a:rPr lang="en-US" altLang="en-US" sz="1800" dirty="0" smtClean="0">
                <a:solidFill>
                  <a:schemeClr val="bg1"/>
                </a:solidFill>
                <a:latin typeface="Benguiat Bk BT" pitchFamily="18" charset="0"/>
              </a:rPr>
              <a:t>November 15-December 20, 1864</a:t>
            </a:r>
            <a:endParaRPr lang="en-US" altLang="en-US" dirty="0" smtClean="0">
              <a:solidFill>
                <a:schemeClr val="bg1"/>
              </a:solidFill>
              <a:latin typeface="Benguiat Bk BT" pitchFamily="18" charset="0"/>
            </a:endParaRPr>
          </a:p>
        </p:txBody>
      </p:sp>
      <p:pic>
        <p:nvPicPr>
          <p:cNvPr id="10243" name="Picture 4" descr="shermansneckt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743200"/>
            <a:ext cx="32131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union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"/>
          <p:cNvSpPr>
            <a:spLocks noChangeArrowheads="1"/>
          </p:cNvSpPr>
          <p:nvPr/>
        </p:nvSpPr>
        <p:spPr bwMode="auto">
          <a:xfrm>
            <a:off x="133350" y="12954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Casualties: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Union – 2,100 +</a:t>
            </a:r>
          </a:p>
          <a:p>
            <a:r>
              <a:rPr lang="en-US" dirty="0">
                <a:solidFill>
                  <a:schemeClr val="bg1"/>
                </a:solidFill>
              </a:rPr>
              <a:t>Confederacy – 1,000 +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86200" y="1219200"/>
            <a:ext cx="4724400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Begins after the siege and Union capture of Atlanta.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March from Atlanta to Savannah Georgia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Employed the policy of “Total War” and “Scorched Earth” destroying everything in his path.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Breaks the back of the Confederacy in the Deep South.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Delivers Savannah as a Christmas present to Lincoln.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Lincoln will win reelection in 1864 as the end of the war is in sight.</a:t>
            </a:r>
            <a:endParaRPr lang="en-US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315200" y="152400"/>
            <a:ext cx="1676400" cy="5334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dirty="0" smtClean="0">
                <a:latin typeface="Benguiat Bk BT" pitchFamily="18" charset="0"/>
              </a:rPr>
              <a:t>Georgia</a:t>
            </a:r>
            <a:endParaRPr lang="en-US" altLang="en-US" dirty="0">
              <a:latin typeface="Benguiat Bk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  <a:latin typeface="Benguiat Bk BT" pitchFamily="18" charset="0"/>
              </a:rPr>
              <a:t>Surrender at Appomattox</a:t>
            </a:r>
            <a:r>
              <a:rPr lang="en-US" altLang="en-US" sz="1600" dirty="0" smtClean="0">
                <a:solidFill>
                  <a:schemeClr val="bg1"/>
                </a:solidFill>
                <a:latin typeface="Benguiat Bk BT" pitchFamily="18" charset="0"/>
              </a:rPr>
              <a:t/>
            </a:r>
            <a:br>
              <a:rPr lang="en-US" altLang="en-US" sz="1600" dirty="0" smtClean="0">
                <a:solidFill>
                  <a:schemeClr val="bg1"/>
                </a:solidFill>
                <a:latin typeface="Benguiat Bk BT" pitchFamily="18" charset="0"/>
              </a:rPr>
            </a:br>
            <a:r>
              <a:rPr lang="en-US" altLang="en-US" sz="1600" dirty="0" smtClean="0">
                <a:solidFill>
                  <a:schemeClr val="bg1"/>
                </a:solidFill>
                <a:latin typeface="Benguiat Bk BT" pitchFamily="18" charset="0"/>
              </a:rPr>
              <a:t>April 9, 1865</a:t>
            </a:r>
            <a:endParaRPr lang="en-US" altLang="en-US" sz="4000" dirty="0" smtClean="0">
              <a:solidFill>
                <a:schemeClr val="bg1"/>
              </a:solidFill>
              <a:latin typeface="Benguiat Bk BT" pitchFamily="18" charset="0"/>
            </a:endParaRPr>
          </a:p>
        </p:txBody>
      </p:sp>
      <p:pic>
        <p:nvPicPr>
          <p:cNvPr id="11267" name="Picture 4" descr="appomatoxsurren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0"/>
            <a:ext cx="32004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union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appomat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656138"/>
            <a:ext cx="32004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7696200" y="152400"/>
            <a:ext cx="1295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>
                <a:latin typeface="Benguiat Bk BT" pitchFamily="18" charset="0"/>
              </a:rPr>
              <a:t>Virginia</a:t>
            </a:r>
          </a:p>
        </p:txBody>
      </p:sp>
      <p:sp>
        <p:nvSpPr>
          <p:cNvPr id="11272" name="Rectangle 1"/>
          <p:cNvSpPr>
            <a:spLocks noChangeArrowheads="1"/>
          </p:cNvSpPr>
          <p:nvPr/>
        </p:nvSpPr>
        <p:spPr bwMode="auto">
          <a:xfrm>
            <a:off x="19050" y="10668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Casualties: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Union – 1,312</a:t>
            </a:r>
          </a:p>
          <a:p>
            <a:r>
              <a:rPr lang="en-US" dirty="0">
                <a:solidFill>
                  <a:schemeClr val="bg1"/>
                </a:solidFill>
              </a:rPr>
              <a:t>Confederacy -8,200 – 28,231 surrendered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962400" y="2819400"/>
            <a:ext cx="4724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Battl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 of </a:t>
            </a:r>
            <a:r>
              <a:rPr lang="en-US" alt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Sayler’s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Creek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Lee officially surrenders the Army of Virginia to U.S. Grant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Effectively ends the Civil War</a:t>
            </a:r>
            <a:endParaRPr lang="en-US" alt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Benguiat Bk BT" pitchFamily="18" charset="0"/>
              </a:rPr>
              <a:t>Fort Sumter</a:t>
            </a:r>
            <a:r>
              <a:rPr lang="en-US" altLang="en-US" sz="1800" dirty="0" smtClean="0">
                <a:solidFill>
                  <a:schemeClr val="bg1"/>
                </a:solidFill>
                <a:latin typeface="Benguiat Bk BT" pitchFamily="18" charset="0"/>
              </a:rPr>
              <a:t/>
            </a:r>
            <a:br>
              <a:rPr lang="en-US" altLang="en-US" sz="1800" dirty="0" smtClean="0">
                <a:solidFill>
                  <a:schemeClr val="bg1"/>
                </a:solidFill>
                <a:latin typeface="Benguiat Bk BT" pitchFamily="18" charset="0"/>
              </a:rPr>
            </a:br>
            <a:r>
              <a:rPr lang="en-US" altLang="en-US" sz="1800" dirty="0" smtClean="0">
                <a:solidFill>
                  <a:schemeClr val="bg1"/>
                </a:solidFill>
                <a:latin typeface="Benguiat Bk BT" pitchFamily="18" charset="0"/>
              </a:rPr>
              <a:t>April 12, 1861</a:t>
            </a:r>
            <a:endParaRPr lang="en-US" altLang="en-US" dirty="0" smtClean="0">
              <a:solidFill>
                <a:schemeClr val="bg1"/>
              </a:solidFill>
              <a:latin typeface="Benguiat Bk BT" pitchFamily="18" charset="0"/>
            </a:endParaRPr>
          </a:p>
        </p:txBody>
      </p:sp>
      <p:pic>
        <p:nvPicPr>
          <p:cNvPr id="3075" name="Picture 4" descr="fortsump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35814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fortsumpte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14800"/>
            <a:ext cx="3733800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rebel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13430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7162800" y="152400"/>
            <a:ext cx="18288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dirty="0">
                <a:latin typeface="Benguiat Bk BT" pitchFamily="18" charset="0"/>
              </a:rPr>
              <a:t>South Carolina</a:t>
            </a:r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304800" y="2362200"/>
            <a:ext cx="47244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Lincoln ordered the resupply of the fort,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promised no munitions, guns or men.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First Battle of the Civil War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Fought in Charleston Harbor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Bloodless opening to the bloodiest war in American History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838200" y="1152525"/>
            <a:ext cx="342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Casualties: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None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391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Benguiat Bk BT" pitchFamily="18" charset="0"/>
              </a:rPr>
              <a:t>First Bull Run/Manassas</a:t>
            </a:r>
            <a:r>
              <a:rPr lang="en-US" altLang="en-US" sz="1800" smtClean="0">
                <a:solidFill>
                  <a:schemeClr val="bg1"/>
                </a:solidFill>
                <a:latin typeface="Benguiat Bk BT" pitchFamily="18" charset="0"/>
              </a:rPr>
              <a:t/>
            </a:r>
            <a:br>
              <a:rPr lang="en-US" altLang="en-US" sz="1800" smtClean="0">
                <a:solidFill>
                  <a:schemeClr val="bg1"/>
                </a:solidFill>
                <a:latin typeface="Benguiat Bk BT" pitchFamily="18" charset="0"/>
              </a:rPr>
            </a:br>
            <a:r>
              <a:rPr lang="en-US" altLang="en-US" sz="1800" smtClean="0">
                <a:solidFill>
                  <a:schemeClr val="bg1"/>
                </a:solidFill>
                <a:latin typeface="Benguiat Bk BT" pitchFamily="18" charset="0"/>
              </a:rPr>
              <a:t>July 21, 1861</a:t>
            </a:r>
            <a:endParaRPr lang="en-US" altLang="en-US" smtClean="0">
              <a:solidFill>
                <a:schemeClr val="bg1"/>
              </a:solidFill>
              <a:latin typeface="Benguiat Bk BT" pitchFamily="18" charset="0"/>
            </a:endParaRPr>
          </a:p>
        </p:txBody>
      </p:sp>
      <p:pic>
        <p:nvPicPr>
          <p:cNvPr id="4099" name="Picture 4" descr="confeder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76400"/>
            <a:ext cx="34290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unioncanna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191000"/>
            <a:ext cx="3429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rebel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13430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7696200" y="152400"/>
            <a:ext cx="1295400" cy="381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>
                <a:latin typeface="Benguiat Bk BT" pitchFamily="18" charset="0"/>
              </a:rPr>
              <a:t>Virginia</a:t>
            </a:r>
          </a:p>
        </p:txBody>
      </p:sp>
      <p:sp>
        <p:nvSpPr>
          <p:cNvPr id="4104" name="Rectangle 1"/>
          <p:cNvSpPr>
            <a:spLocks noChangeArrowheads="1"/>
          </p:cNvSpPr>
          <p:nvPr/>
        </p:nvSpPr>
        <p:spPr bwMode="auto">
          <a:xfrm>
            <a:off x="190500" y="12954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Casualties: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Union – 2,896</a:t>
            </a:r>
          </a:p>
          <a:p>
            <a:r>
              <a:rPr lang="en-US" dirty="0">
                <a:solidFill>
                  <a:schemeClr val="bg1"/>
                </a:solidFill>
              </a:rPr>
              <a:t>Confederacy – 1,982 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2585859"/>
            <a:ext cx="47244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First land battle between the Union and Confederate Armies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Confederates route the Union, panicked troops rush back to DC.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Casualties for bot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 sides were overwhelming.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Realization that it was going to be a long war.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accent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Benguiat Bk BT" pitchFamily="18" charset="0"/>
              </a:rPr>
              <a:t>Hampton Roads</a:t>
            </a:r>
            <a:br>
              <a:rPr lang="en-US" altLang="en-US" dirty="0" smtClean="0">
                <a:solidFill>
                  <a:schemeClr val="bg1"/>
                </a:solidFill>
                <a:latin typeface="Benguiat Bk BT" pitchFamily="18" charset="0"/>
              </a:rPr>
            </a:br>
            <a:r>
              <a:rPr lang="en-US" altLang="en-US" sz="1800" dirty="0" smtClean="0">
                <a:solidFill>
                  <a:schemeClr val="bg1"/>
                </a:solidFill>
                <a:latin typeface="Benguiat Bk BT" pitchFamily="18" charset="0"/>
              </a:rPr>
              <a:t>March 9, 1862</a:t>
            </a:r>
            <a:endParaRPr lang="en-US" altLang="en-US" sz="1800" dirty="0" smtClean="0">
              <a:solidFill>
                <a:schemeClr val="bg1"/>
              </a:solidFill>
              <a:latin typeface="Benguiat Bk BT" pitchFamily="18" charset="0"/>
            </a:endParaRPr>
          </a:p>
        </p:txBody>
      </p:sp>
      <p:pic>
        <p:nvPicPr>
          <p:cNvPr id="5123" name="Picture 4" descr="monitorvmerrim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37338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cssvirgin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1905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1"/>
          <p:cNvSpPr>
            <a:spLocks noChangeArrowheads="1"/>
          </p:cNvSpPr>
          <p:nvPr/>
        </p:nvSpPr>
        <p:spPr bwMode="auto">
          <a:xfrm>
            <a:off x="2305050" y="16002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Casualties: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Union – 240 &amp; 2 ships</a:t>
            </a:r>
          </a:p>
          <a:p>
            <a:r>
              <a:rPr lang="en-US">
                <a:solidFill>
                  <a:schemeClr val="bg1"/>
                </a:solidFill>
              </a:rPr>
              <a:t>Confederacy - 25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953000" y="1143000"/>
            <a:ext cx="4038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First clash of ironclad warships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Revolutionized naval warfare, made wooden navies obsolete.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Fought between the </a:t>
            </a: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Monitor 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and the </a:t>
            </a: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Merrimack (Virginia)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Ships fight all day, but the battle is a draw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162800" y="152400"/>
            <a:ext cx="18288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dirty="0" smtClean="0">
                <a:latin typeface="Benguiat Bk BT" pitchFamily="18" charset="0"/>
              </a:rPr>
              <a:t>Virginia</a:t>
            </a:r>
            <a:endParaRPr lang="en-US" altLang="en-US" dirty="0">
              <a:latin typeface="Benguiat Bk B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Benguiat Bk BT" pitchFamily="18" charset="0"/>
              </a:rPr>
              <a:t>Shiloh</a:t>
            </a:r>
            <a:r>
              <a:rPr lang="en-US" altLang="en-US" sz="1800" dirty="0" smtClean="0">
                <a:solidFill>
                  <a:schemeClr val="bg1"/>
                </a:solidFill>
                <a:latin typeface="Benguiat Bk BT" pitchFamily="18" charset="0"/>
              </a:rPr>
              <a:t/>
            </a:r>
            <a:br>
              <a:rPr lang="en-US" altLang="en-US" sz="1800" dirty="0" smtClean="0">
                <a:solidFill>
                  <a:schemeClr val="bg1"/>
                </a:solidFill>
                <a:latin typeface="Benguiat Bk BT" pitchFamily="18" charset="0"/>
              </a:rPr>
            </a:br>
            <a:r>
              <a:rPr lang="en-US" altLang="en-US" sz="1800" dirty="0" smtClean="0">
                <a:solidFill>
                  <a:schemeClr val="bg1"/>
                </a:solidFill>
                <a:latin typeface="Benguiat Bk BT" pitchFamily="18" charset="0"/>
              </a:rPr>
              <a:t>April 6-7, 1862</a:t>
            </a:r>
            <a:endParaRPr lang="en-US" altLang="en-US" dirty="0" smtClean="0">
              <a:solidFill>
                <a:schemeClr val="bg1"/>
              </a:solidFill>
              <a:latin typeface="Benguiat Bk BT" pitchFamily="18" charset="0"/>
            </a:endParaRPr>
          </a:p>
        </p:txBody>
      </p:sp>
      <p:pic>
        <p:nvPicPr>
          <p:cNvPr id="6149" name="Picture 6" descr="union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7543800" y="152400"/>
            <a:ext cx="14478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dirty="0" smtClean="0">
                <a:latin typeface="Benguiat Bk BT" pitchFamily="18" charset="0"/>
              </a:rPr>
              <a:t>Tennessee</a:t>
            </a:r>
            <a:endParaRPr lang="en-US" altLang="en-US" dirty="0">
              <a:latin typeface="Benguiat Bk BT" pitchFamily="18" charset="0"/>
            </a:endParaRPr>
          </a:p>
        </p:txBody>
      </p:sp>
      <p:sp>
        <p:nvSpPr>
          <p:cNvPr id="6152" name="Rectangle 1"/>
          <p:cNvSpPr>
            <a:spLocks noChangeArrowheads="1"/>
          </p:cNvSpPr>
          <p:nvPr/>
        </p:nvSpPr>
        <p:spPr bwMode="auto">
          <a:xfrm>
            <a:off x="5562600" y="8382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Casualties: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Union – </a:t>
            </a:r>
            <a:r>
              <a:rPr lang="en-US" dirty="0" smtClean="0">
                <a:solidFill>
                  <a:schemeClr val="bg1"/>
                </a:solidFill>
              </a:rPr>
              <a:t>13,047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Confederacy -  </a:t>
            </a:r>
            <a:r>
              <a:rPr lang="en-US" dirty="0" smtClean="0">
                <a:solidFill>
                  <a:schemeClr val="bg1"/>
                </a:solidFill>
              </a:rPr>
              <a:t>11,600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038600" y="2286000"/>
            <a:ext cx="4724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First battle with huge casualty numbers.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Shiloh means “place of peace” in Hebrew.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Key victory in cutting the South in half, Tennessee was firmly under Union control.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Grant continues his campaign to Control the Mississippi River.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Picture 9" descr="battle-of-shilo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114800"/>
            <a:ext cx="3775046" cy="2057400"/>
          </a:xfrm>
          <a:prstGeom prst="rect">
            <a:avLst/>
          </a:prstGeom>
        </p:spPr>
      </p:pic>
      <p:pic>
        <p:nvPicPr>
          <p:cNvPr id="11" name="Picture 10" descr="lithograph-ulysses-gra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148" y="1295400"/>
            <a:ext cx="3804452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381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Benguiat Bk BT" pitchFamily="18" charset="0"/>
              </a:rPr>
              <a:t>Antietam</a:t>
            </a:r>
            <a:r>
              <a:rPr lang="en-US" altLang="en-US" sz="1800" smtClean="0">
                <a:solidFill>
                  <a:schemeClr val="bg1"/>
                </a:solidFill>
                <a:latin typeface="Benguiat Bk BT" pitchFamily="18" charset="0"/>
              </a:rPr>
              <a:t/>
            </a:r>
            <a:br>
              <a:rPr lang="en-US" altLang="en-US" sz="1800" smtClean="0">
                <a:solidFill>
                  <a:schemeClr val="bg1"/>
                </a:solidFill>
                <a:latin typeface="Benguiat Bk BT" pitchFamily="18" charset="0"/>
              </a:rPr>
            </a:br>
            <a:r>
              <a:rPr lang="en-US" altLang="en-US" sz="1800" smtClean="0">
                <a:solidFill>
                  <a:schemeClr val="bg1"/>
                </a:solidFill>
                <a:latin typeface="Benguiat Bk BT" pitchFamily="18" charset="0"/>
              </a:rPr>
              <a:t>September 17, 1862</a:t>
            </a:r>
            <a:endParaRPr lang="en-US" altLang="en-US" smtClean="0">
              <a:solidFill>
                <a:schemeClr val="bg1"/>
              </a:solidFill>
              <a:latin typeface="Benguiat Bk BT" pitchFamily="18" charset="0"/>
            </a:endParaRPr>
          </a:p>
        </p:txBody>
      </p:sp>
      <p:pic>
        <p:nvPicPr>
          <p:cNvPr id="6147" name="Picture 4" descr="antietam-ku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33528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antiet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9100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union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7543800" y="152400"/>
            <a:ext cx="14478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>
                <a:latin typeface="Benguiat Bk BT" pitchFamily="18" charset="0"/>
              </a:rPr>
              <a:t>Maryland</a:t>
            </a:r>
          </a:p>
        </p:txBody>
      </p:sp>
      <p:sp>
        <p:nvSpPr>
          <p:cNvPr id="6152" name="Rectangle 1"/>
          <p:cNvSpPr>
            <a:spLocks noChangeArrowheads="1"/>
          </p:cNvSpPr>
          <p:nvPr/>
        </p:nvSpPr>
        <p:spPr bwMode="auto">
          <a:xfrm>
            <a:off x="5257800" y="8477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Casualties: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Union – 12,401</a:t>
            </a:r>
          </a:p>
          <a:p>
            <a:r>
              <a:rPr lang="en-US">
                <a:solidFill>
                  <a:schemeClr val="bg1"/>
                </a:solidFill>
              </a:rPr>
              <a:t>Confederacy -  10,134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038600" y="2286000"/>
            <a:ext cx="4724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Single bloodiest day in American history.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Robert E. Lee’s first invasion of the North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Slight Union victory, only because they are left in possession of the battlefield.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Victory Lincoln needed to issue the Emancipation Proclamation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Benguiat Bk BT" pitchFamily="18" charset="0"/>
              </a:rPr>
              <a:t>Fredericksburg</a:t>
            </a:r>
            <a:r>
              <a:rPr lang="en-US" altLang="en-US" sz="1800" smtClean="0">
                <a:solidFill>
                  <a:schemeClr val="bg1"/>
                </a:solidFill>
                <a:latin typeface="Benguiat Bk BT" pitchFamily="18" charset="0"/>
              </a:rPr>
              <a:t/>
            </a:r>
            <a:br>
              <a:rPr lang="en-US" altLang="en-US" sz="1800" smtClean="0">
                <a:solidFill>
                  <a:schemeClr val="bg1"/>
                </a:solidFill>
                <a:latin typeface="Benguiat Bk BT" pitchFamily="18" charset="0"/>
              </a:rPr>
            </a:br>
            <a:r>
              <a:rPr lang="en-US" altLang="en-US" sz="1800" smtClean="0">
                <a:solidFill>
                  <a:schemeClr val="bg1"/>
                </a:solidFill>
                <a:latin typeface="Benguiat Bk BT" pitchFamily="18" charset="0"/>
              </a:rPr>
              <a:t>December 13, 1862</a:t>
            </a:r>
            <a:endParaRPr lang="en-US" altLang="en-US" smtClean="0">
              <a:solidFill>
                <a:schemeClr val="bg1"/>
              </a:solidFill>
              <a:latin typeface="Benguiat Bk BT" pitchFamily="18" charset="0"/>
            </a:endParaRPr>
          </a:p>
        </p:txBody>
      </p:sp>
      <p:pic>
        <p:nvPicPr>
          <p:cNvPr id="7171" name="Picture 4" descr="fredericksbu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0"/>
            <a:ext cx="36576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fredericksbur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962400"/>
            <a:ext cx="35052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rebel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13430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7543800" y="152400"/>
            <a:ext cx="14478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>
                <a:latin typeface="Benguiat Bk BT" pitchFamily="18" charset="0"/>
              </a:rPr>
              <a:t>Virginia</a:t>
            </a:r>
          </a:p>
        </p:txBody>
      </p:sp>
      <p:sp>
        <p:nvSpPr>
          <p:cNvPr id="7176" name="Rectangle 1"/>
          <p:cNvSpPr>
            <a:spLocks noChangeArrowheads="1"/>
          </p:cNvSpPr>
          <p:nvPr/>
        </p:nvSpPr>
        <p:spPr bwMode="auto">
          <a:xfrm>
            <a:off x="1457325" y="113347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Casualties: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Union – 12,600</a:t>
            </a:r>
          </a:p>
          <a:p>
            <a:r>
              <a:rPr lang="en-US">
                <a:solidFill>
                  <a:schemeClr val="bg1"/>
                </a:solidFill>
              </a:rPr>
              <a:t>Confederacy – 5,300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2585859"/>
            <a:ext cx="47244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Decisive victory for the Confederacy.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Union General Burnside chooses to make a frontal on an entrenched Confederate position, leads to a slaughter.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14 Union assaults are repelled.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Gives the Confederacy confidence</a:t>
            </a:r>
            <a:endParaRPr lang="en-US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Benguiat Bk BT" pitchFamily="18" charset="0"/>
              </a:rPr>
              <a:t>Chancellorsville</a:t>
            </a:r>
            <a:r>
              <a:rPr lang="en-US" altLang="en-US" sz="1800" dirty="0" smtClean="0">
                <a:solidFill>
                  <a:schemeClr val="bg1"/>
                </a:solidFill>
                <a:latin typeface="Benguiat Bk BT" pitchFamily="18" charset="0"/>
              </a:rPr>
              <a:t/>
            </a:r>
            <a:br>
              <a:rPr lang="en-US" altLang="en-US" sz="1800" dirty="0" smtClean="0">
                <a:solidFill>
                  <a:schemeClr val="bg1"/>
                </a:solidFill>
                <a:latin typeface="Benguiat Bk BT" pitchFamily="18" charset="0"/>
              </a:rPr>
            </a:br>
            <a:r>
              <a:rPr lang="en-US" altLang="en-US" sz="1800" dirty="0" smtClean="0">
                <a:solidFill>
                  <a:schemeClr val="bg1"/>
                </a:solidFill>
                <a:latin typeface="Benguiat Bk BT" pitchFamily="18" charset="0"/>
              </a:rPr>
              <a:t>May 1-4, 1863</a:t>
            </a:r>
            <a:endParaRPr lang="en-US" altLang="en-US" dirty="0" smtClean="0">
              <a:solidFill>
                <a:schemeClr val="bg1"/>
              </a:solidFill>
              <a:latin typeface="Benguiat Bk BT" pitchFamily="18" charset="0"/>
            </a:endParaRPr>
          </a:p>
        </p:txBody>
      </p:sp>
      <p:pic>
        <p:nvPicPr>
          <p:cNvPr id="7173" name="Picture 6" descr="rebel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3430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7543800" y="152400"/>
            <a:ext cx="14478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>
                <a:latin typeface="Benguiat Bk BT" pitchFamily="18" charset="0"/>
              </a:rPr>
              <a:t>Virginia</a:t>
            </a:r>
          </a:p>
        </p:txBody>
      </p:sp>
      <p:sp>
        <p:nvSpPr>
          <p:cNvPr id="7176" name="Rectangle 1"/>
          <p:cNvSpPr>
            <a:spLocks noChangeArrowheads="1"/>
          </p:cNvSpPr>
          <p:nvPr/>
        </p:nvSpPr>
        <p:spPr bwMode="auto">
          <a:xfrm>
            <a:off x="1457325" y="113347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Casualties: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Union – </a:t>
            </a:r>
            <a:r>
              <a:rPr lang="en-US" dirty="0" smtClean="0">
                <a:solidFill>
                  <a:schemeClr val="bg1"/>
                </a:solidFill>
              </a:rPr>
              <a:t>17,000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Confederacy – </a:t>
            </a:r>
            <a:r>
              <a:rPr lang="en-US" dirty="0" smtClean="0">
                <a:solidFill>
                  <a:schemeClr val="bg1"/>
                </a:solidFill>
              </a:rPr>
              <a:t>12,800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6200" y="2438400"/>
            <a:ext cx="4724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itchFamily="18" charset="0"/>
              </a:rPr>
              <a:t>Lee’s masterpiece, greatest Confederate victory of the war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latin typeface="Times New Roman" pitchFamily="18" charset="0"/>
              </a:rPr>
              <a:t> Divides his much smaller Confederate Army to attack the Union from two sides.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itchFamily="18" charset="0"/>
              </a:rPr>
              <a:t>Union is routed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Times New Roman" pitchFamily="18" charset="0"/>
              </a:rPr>
              <a:t>Stonewall Jackson, Lee’s right hand man, is shot and killed by his own troops. </a:t>
            </a:r>
            <a:endParaRPr lang="en-US" alt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" name="Picture 9" descr="800px-Battle_of_Chancellorsvil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886200"/>
            <a:ext cx="3844325" cy="2667000"/>
          </a:xfrm>
          <a:prstGeom prst="rect">
            <a:avLst/>
          </a:prstGeom>
        </p:spPr>
      </p:pic>
      <p:pic>
        <p:nvPicPr>
          <p:cNvPr id="11" name="Picture 10" descr="Lee-Jackson-Bivouac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143000"/>
            <a:ext cx="3333750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  <a:latin typeface="Benguiat Bk BT" pitchFamily="18" charset="0"/>
              </a:rPr>
              <a:t>Gettysburg</a:t>
            </a:r>
            <a:r>
              <a:rPr lang="en-US" altLang="en-US" sz="1800" smtClean="0">
                <a:solidFill>
                  <a:schemeClr val="bg1"/>
                </a:solidFill>
                <a:latin typeface="Benguiat Bk BT" pitchFamily="18" charset="0"/>
              </a:rPr>
              <a:t/>
            </a:r>
            <a:br>
              <a:rPr lang="en-US" altLang="en-US" sz="1800" smtClean="0">
                <a:solidFill>
                  <a:schemeClr val="bg1"/>
                </a:solidFill>
                <a:latin typeface="Benguiat Bk BT" pitchFamily="18" charset="0"/>
              </a:rPr>
            </a:br>
            <a:r>
              <a:rPr lang="en-US" altLang="en-US" sz="1800" smtClean="0">
                <a:solidFill>
                  <a:schemeClr val="bg1"/>
                </a:solidFill>
                <a:latin typeface="Benguiat Bk BT" pitchFamily="18" charset="0"/>
              </a:rPr>
              <a:t>July 1-3, 1863</a:t>
            </a:r>
            <a:endParaRPr lang="en-US" altLang="en-US" smtClean="0">
              <a:solidFill>
                <a:schemeClr val="bg1"/>
              </a:solidFill>
              <a:latin typeface="Benguiat Bk BT" pitchFamily="18" charset="0"/>
            </a:endParaRPr>
          </a:p>
        </p:txBody>
      </p:sp>
      <p:pic>
        <p:nvPicPr>
          <p:cNvPr id="8195" name="Picture 4" descr="gettysburgepick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429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gettysburg-devilsd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91000"/>
            <a:ext cx="32766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union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7315200" y="152400"/>
            <a:ext cx="16002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>
                <a:latin typeface="Benguiat Bk BT" pitchFamily="18" charset="0"/>
              </a:rPr>
              <a:t>Pennsylvania</a:t>
            </a:r>
          </a:p>
        </p:txBody>
      </p:sp>
      <p:sp>
        <p:nvSpPr>
          <p:cNvPr id="8200" name="Rectangle 1"/>
          <p:cNvSpPr>
            <a:spLocks noChangeArrowheads="1"/>
          </p:cNvSpPr>
          <p:nvPr/>
        </p:nvSpPr>
        <p:spPr bwMode="auto">
          <a:xfrm>
            <a:off x="6019800" y="8382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Casualties: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Union – 23,000 +</a:t>
            </a:r>
          </a:p>
          <a:p>
            <a:r>
              <a:rPr lang="en-US" dirty="0">
                <a:solidFill>
                  <a:schemeClr val="bg1"/>
                </a:solidFill>
              </a:rPr>
              <a:t>Confederacy – 28,000 +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191000" y="2057400"/>
            <a:ext cx="4724400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Lee’s second invasion of the North, hoped to end the war with a decisive Confederate victory of Union soil.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Turning point of the war, the South will never invade the North again.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Three day battle, bloodiest of the war.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Little Round Top and Pickett’s Charge two most famous events of the battle.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Decisive Union </a:t>
            </a:r>
            <a:r>
              <a:rPr lang="en-US" alt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vitory</a:t>
            </a:r>
            <a:endParaRPr lang="en-US" altLang="en-U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Lincoln delivers the Gettysburg Address on November 19, 1863.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659</Words>
  <Application>Microsoft Office PowerPoint</Application>
  <PresentationFormat>On-screen Show (4:3)</PresentationFormat>
  <Paragraphs>125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Major Battles of the Civil War</vt:lpstr>
      <vt:lpstr>Fort Sumter April 12, 1861</vt:lpstr>
      <vt:lpstr>First Bull Run/Manassas July 21, 1861</vt:lpstr>
      <vt:lpstr>Hampton Roads March 9, 1862</vt:lpstr>
      <vt:lpstr>Shiloh April 6-7, 1862</vt:lpstr>
      <vt:lpstr>Antietam September 17, 1862</vt:lpstr>
      <vt:lpstr>Fredericksburg December 13, 1862</vt:lpstr>
      <vt:lpstr>Chancellorsville May 1-4, 1863</vt:lpstr>
      <vt:lpstr>Gettysburg July 1-3, 1863</vt:lpstr>
      <vt:lpstr>Vicksburg May 2-July 4, 1863</vt:lpstr>
      <vt:lpstr>Sherman’s March to the Sea November 15-December 20, 1864</vt:lpstr>
      <vt:lpstr>Surrender at Appomattox April 9, 1865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8 - PowerPoints - The American Civil War</dc:title>
  <dc:creator>AIHE</dc:creator>
  <cp:lastModifiedBy>Chris Pondy</cp:lastModifiedBy>
  <cp:revision>46</cp:revision>
  <dcterms:created xsi:type="dcterms:W3CDTF">2006-10-25T01:42:10Z</dcterms:created>
  <dcterms:modified xsi:type="dcterms:W3CDTF">2013-11-26T17:24:18Z</dcterms:modified>
</cp:coreProperties>
</file>