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0D0E-9EE1-4566-9F38-56BEA13A656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C2730-4F99-44E0-9EDA-9486E6F79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Teddy Roosevelt and the Rough Riders</a:t>
            </a:r>
            <a:endParaRPr lang="en-US" dirty="0"/>
          </a:p>
        </p:txBody>
      </p:sp>
      <p:pic>
        <p:nvPicPr>
          <p:cNvPr id="4" name="Picture 3" descr="740px-RoughRi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0" y="1447800"/>
            <a:ext cx="6108700" cy="4953000"/>
          </a:xfrm>
          <a:prstGeom prst="rect">
            <a:avLst/>
          </a:prstGeom>
        </p:spPr>
      </p:pic>
      <p:pic>
        <p:nvPicPr>
          <p:cNvPr id="5" name="Picture 4" descr="Col_roosevelt_rough_rider.jpg"/>
          <p:cNvPicPr>
            <a:picLocks noChangeAspect="1"/>
          </p:cNvPicPr>
          <p:nvPr/>
        </p:nvPicPr>
        <p:blipFill>
          <a:blip r:embed="rId3" cstate="print"/>
          <a:srcRect l="21087" r="16613"/>
          <a:stretch>
            <a:fillRect/>
          </a:stretch>
        </p:blipFill>
        <p:spPr>
          <a:xfrm>
            <a:off x="6553200" y="1676400"/>
            <a:ext cx="2286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Seizing the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029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Theodore “Teddy” Roosevelt was assistant secretary of the Navy</a:t>
            </a:r>
          </a:p>
          <a:p>
            <a:r>
              <a:rPr lang="en-US" dirty="0" smtClean="0"/>
              <a:t>Saw the easy opportunity to take the Philippines from the Spanish</a:t>
            </a:r>
          </a:p>
          <a:p>
            <a:r>
              <a:rPr lang="en-US" dirty="0" smtClean="0"/>
              <a:t>May 1, 1898 The American fleet, under the command of Commodore George Dewey, sailed into Manila Harbor and destroyed the Spanish navy.</a:t>
            </a:r>
          </a:p>
          <a:p>
            <a:r>
              <a:rPr lang="en-US" dirty="0" smtClean="0"/>
              <a:t>Spanish government surrenders and America takes control of the Philippines.</a:t>
            </a:r>
            <a:endParaRPr lang="en-US" dirty="0"/>
          </a:p>
        </p:txBody>
      </p:sp>
      <p:pic>
        <p:nvPicPr>
          <p:cNvPr id="4" name="Picture 3" descr="USS_Olympia_art_NH_91881-K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295400"/>
            <a:ext cx="3266378" cy="2895600"/>
          </a:xfrm>
          <a:prstGeom prst="rect">
            <a:avLst/>
          </a:prstGeom>
        </p:spPr>
      </p:pic>
      <p:pic>
        <p:nvPicPr>
          <p:cNvPr id="5" name="Picture 4" descr="dewey10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267200"/>
            <a:ext cx="1863784" cy="235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the 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Spanish recognize the independence of Cuba</a:t>
            </a:r>
          </a:p>
          <a:p>
            <a:r>
              <a:rPr lang="en-US" dirty="0" smtClean="0"/>
              <a:t>Puerto Rico and Guam ceded to the U.S. </a:t>
            </a:r>
          </a:p>
          <a:p>
            <a:pPr lvl="1"/>
            <a:r>
              <a:rPr lang="en-US" dirty="0" smtClean="0"/>
              <a:t>1917 Jones Act passed by Congress declaring Puerto Rico as an official territory of the United States and made all Puerto Ricans American citizens.</a:t>
            </a:r>
          </a:p>
          <a:p>
            <a:r>
              <a:rPr lang="en-US" dirty="0" smtClean="0"/>
              <a:t>Continued American occupation of the Philippines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America promised Cuba independence after the war was </a:t>
            </a:r>
            <a:r>
              <a:rPr lang="en-US" dirty="0" smtClean="0"/>
              <a:t>over (</a:t>
            </a:r>
            <a:r>
              <a:rPr lang="en-US" smtClean="0"/>
              <a:t>Teller Amendment)</a:t>
            </a:r>
            <a:endParaRPr lang="en-US" dirty="0" smtClean="0"/>
          </a:p>
          <a:p>
            <a:r>
              <a:rPr lang="en-US" dirty="0" smtClean="0"/>
              <a:t>Platt Amendment</a:t>
            </a:r>
          </a:p>
          <a:p>
            <a:pPr lvl="1"/>
            <a:r>
              <a:rPr lang="en-US" dirty="0" smtClean="0"/>
              <a:t>Forbid Cuba from making treaties with other nations </a:t>
            </a:r>
          </a:p>
          <a:p>
            <a:pPr lvl="1"/>
            <a:r>
              <a:rPr lang="en-US" dirty="0" smtClean="0"/>
              <a:t>Gave America the right to intervene in Cuba to preserve life, liberty, and property</a:t>
            </a:r>
          </a:p>
          <a:p>
            <a:pPr lvl="1"/>
            <a:r>
              <a:rPr lang="en-US" dirty="0" smtClean="0"/>
              <a:t>Required American access to naval stations in the territory</a:t>
            </a:r>
          </a:p>
          <a:p>
            <a:r>
              <a:rPr lang="en-US" dirty="0" smtClean="0"/>
              <a:t>Cubans disliked “Yankee Imperialism”</a:t>
            </a:r>
          </a:p>
          <a:p>
            <a:pPr lvl="1"/>
            <a:r>
              <a:rPr lang="en-US" dirty="0" smtClean="0"/>
              <a:t>Minor revolts requiring intermittent U.S. military intervention</a:t>
            </a:r>
          </a:p>
          <a:p>
            <a:r>
              <a:rPr lang="en-US" dirty="0" smtClean="0"/>
              <a:t>Americans pour into Cuba purchasing up plantations, factories, railroads in and refineries</a:t>
            </a:r>
          </a:p>
          <a:p>
            <a:r>
              <a:rPr lang="en-US" dirty="0" smtClean="0"/>
              <a:t>Sugar becomes the dominate product exported from Cuba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Philippine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54864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1898 – 1902</a:t>
            </a:r>
          </a:p>
          <a:p>
            <a:r>
              <a:rPr lang="en-US" dirty="0" smtClean="0"/>
              <a:t>4300 Americans killed, more than 50,000 Filipinos</a:t>
            </a:r>
          </a:p>
          <a:p>
            <a:r>
              <a:rPr lang="en-US" dirty="0" smtClean="0"/>
              <a:t>Filipino rebels led by Emilio Aguinaldo</a:t>
            </a:r>
          </a:p>
          <a:p>
            <a:r>
              <a:rPr lang="en-US" dirty="0" smtClean="0"/>
              <a:t>Americans used systematic and brutal tactics against the enemy and civilian populations</a:t>
            </a:r>
          </a:p>
          <a:p>
            <a:pPr lvl="1"/>
            <a:r>
              <a:rPr lang="en-US" dirty="0" smtClean="0"/>
              <a:t>Viewed the Filipinos in many cases as “subhuman”</a:t>
            </a:r>
          </a:p>
          <a:p>
            <a:r>
              <a:rPr lang="en-US" dirty="0" smtClean="0"/>
              <a:t>March 1901 Aguinaldo is captured</a:t>
            </a:r>
          </a:p>
          <a:p>
            <a:pPr lvl="1"/>
            <a:r>
              <a:rPr lang="en-US" dirty="0" smtClean="0"/>
              <a:t>Encourages fellow Filipinos to surrender</a:t>
            </a:r>
          </a:p>
          <a:p>
            <a:r>
              <a:rPr lang="en-US" dirty="0" smtClean="0"/>
              <a:t>1901 William Howard Taft takes over as governor of the Philippines </a:t>
            </a:r>
          </a:p>
          <a:p>
            <a:r>
              <a:rPr lang="en-US" dirty="0" smtClean="0"/>
              <a:t>Philippines become dependent on American goods</a:t>
            </a:r>
            <a:endParaRPr lang="en-US" dirty="0" smtClean="0"/>
          </a:p>
          <a:p>
            <a:r>
              <a:rPr lang="en-US" dirty="0" smtClean="0"/>
              <a:t>July 4, 1946 Philippines become an independent nation</a:t>
            </a:r>
            <a:endParaRPr lang="en-US" dirty="0"/>
          </a:p>
        </p:txBody>
      </p:sp>
      <p:pic>
        <p:nvPicPr>
          <p:cNvPr id="4" name="Picture 3" descr="Aguinal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9478" y="3886200"/>
            <a:ext cx="2322522" cy="2590800"/>
          </a:xfrm>
          <a:prstGeom prst="rect">
            <a:avLst/>
          </a:prstGeom>
        </p:spPr>
      </p:pic>
      <p:pic>
        <p:nvPicPr>
          <p:cNvPr id="5" name="Picture 4" descr="untitled23az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013114"/>
            <a:ext cx="3236976" cy="2758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Open Door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America was concerned with keeping trade with China open</a:t>
            </a:r>
          </a:p>
          <a:p>
            <a:r>
              <a:rPr lang="en-US" dirty="0" smtClean="0"/>
              <a:t>England, Germany, France, Russia, and Japan beginning to carve up China</a:t>
            </a:r>
          </a:p>
          <a:p>
            <a:r>
              <a:rPr lang="en-US" dirty="0" smtClean="0"/>
              <a:t>John Jay’s plan to keep trade with China </a:t>
            </a:r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Each nation would respect the rights of other nations to trade with China</a:t>
            </a:r>
          </a:p>
          <a:p>
            <a:pPr lvl="1"/>
            <a:r>
              <a:rPr lang="en-US" dirty="0" smtClean="0"/>
              <a:t>Chinese officials were to continue collecting tariffs</a:t>
            </a:r>
          </a:p>
          <a:p>
            <a:pPr lvl="1"/>
            <a:r>
              <a:rPr lang="en-US" dirty="0" smtClean="0"/>
              <a:t>No discrimination of railroad and port dues by any nation </a:t>
            </a:r>
          </a:p>
          <a:p>
            <a:pPr lvl="1"/>
            <a:r>
              <a:rPr lang="en-US" dirty="0" smtClean="0"/>
              <a:t>“fair competition”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Boxer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95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Boxers (secret Chinese martial arts society) attempt revolt against foreigners</a:t>
            </a:r>
          </a:p>
          <a:p>
            <a:r>
              <a:rPr lang="en-US" dirty="0" smtClean="0"/>
              <a:t>U.S. and other  nations send forces to put down the revolt</a:t>
            </a:r>
          </a:p>
          <a:p>
            <a:r>
              <a:rPr lang="en-US" dirty="0" smtClean="0"/>
              <a:t>The rebellion fails, U.S. claims victory and ensures that China is not divided by imperialist nations.</a:t>
            </a:r>
          </a:p>
          <a:p>
            <a:r>
              <a:rPr lang="en-US" dirty="0" smtClean="0"/>
              <a:t>Open Door Policy established, U.S. trade interested protected.</a:t>
            </a:r>
            <a:endParaRPr lang="en-US" dirty="0"/>
          </a:p>
        </p:txBody>
      </p:sp>
      <p:pic>
        <p:nvPicPr>
          <p:cNvPr id="4" name="Picture 3" descr="China_imperialism_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266119"/>
            <a:ext cx="3701361" cy="498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d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7992372" cy="635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American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Closure of the frontier</a:t>
            </a:r>
          </a:p>
          <a:p>
            <a:pPr lvl="1"/>
            <a:r>
              <a:rPr lang="en-US" dirty="0" smtClean="0"/>
              <a:t>Fears that natural resources would run out</a:t>
            </a:r>
          </a:p>
          <a:p>
            <a:r>
              <a:rPr lang="en-US" dirty="0" smtClean="0"/>
              <a:t>Success in subjugating Native American tribes in the West.</a:t>
            </a:r>
          </a:p>
          <a:p>
            <a:r>
              <a:rPr lang="en-US" dirty="0" smtClean="0"/>
              <a:t>Social Darwinism applied to world affairs</a:t>
            </a:r>
          </a:p>
          <a:p>
            <a:r>
              <a:rPr lang="en-US" dirty="0" smtClean="0"/>
              <a:t>Need for new markets</a:t>
            </a:r>
          </a:p>
          <a:p>
            <a:r>
              <a:rPr lang="en-US" dirty="0" smtClean="0"/>
              <a:t>Cultural superiority</a:t>
            </a:r>
          </a:p>
          <a:p>
            <a:pPr lvl="1"/>
            <a:r>
              <a:rPr lang="en-US" dirty="0" smtClean="0"/>
              <a:t>Spread </a:t>
            </a:r>
            <a:r>
              <a:rPr lang="en-US" dirty="0" smtClean="0"/>
              <a:t>Christianity and democracy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erialism19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44169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Alfred Thayer Mahan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Admiral in the U.S. Navy</a:t>
            </a:r>
          </a:p>
          <a:p>
            <a:r>
              <a:rPr lang="en-US" dirty="0" smtClean="0"/>
              <a:t>Author of </a:t>
            </a:r>
            <a:r>
              <a:rPr lang="en-US" i="1" dirty="0" smtClean="0"/>
              <a:t>The Influence of Sea Power Upon History</a:t>
            </a:r>
          </a:p>
          <a:p>
            <a:r>
              <a:rPr lang="en-US" dirty="0" smtClean="0"/>
              <a:t>A strong navy was key to a nations success</a:t>
            </a:r>
          </a:p>
          <a:p>
            <a:pPr lvl="1"/>
            <a:r>
              <a:rPr lang="en-US" dirty="0" smtClean="0"/>
              <a:t>Therefore, the U.S. </a:t>
            </a:r>
            <a:r>
              <a:rPr lang="en-US" u="sng" dirty="0" smtClean="0"/>
              <a:t>must</a:t>
            </a:r>
            <a:r>
              <a:rPr lang="en-US" dirty="0" smtClean="0"/>
              <a:t> have a strong navy</a:t>
            </a:r>
          </a:p>
          <a:p>
            <a:r>
              <a:rPr lang="en-US" dirty="0" smtClean="0"/>
              <a:t>Requirements to be a sea power</a:t>
            </a:r>
          </a:p>
          <a:p>
            <a:pPr lvl="1"/>
            <a:r>
              <a:rPr lang="en-US" dirty="0" smtClean="0"/>
              <a:t>Productive domestic economy</a:t>
            </a:r>
          </a:p>
          <a:p>
            <a:pPr lvl="1"/>
            <a:r>
              <a:rPr lang="en-US" dirty="0" smtClean="0"/>
              <a:t>Foreign commerce</a:t>
            </a:r>
          </a:p>
          <a:p>
            <a:pPr lvl="1"/>
            <a:r>
              <a:rPr lang="en-US" dirty="0" smtClean="0"/>
              <a:t>Strong merchant marine</a:t>
            </a:r>
          </a:p>
          <a:p>
            <a:pPr lvl="1"/>
            <a:r>
              <a:rPr lang="en-US" dirty="0" smtClean="0"/>
              <a:t>Navy to defend trade routes</a:t>
            </a:r>
          </a:p>
          <a:p>
            <a:pPr lvl="1"/>
            <a:r>
              <a:rPr lang="en-US" dirty="0" smtClean="0"/>
              <a:t>Colonies  to provide markets, raw materials, and naval bases</a:t>
            </a:r>
          </a:p>
          <a:p>
            <a:endParaRPr lang="en-US" dirty="0" smtClean="0"/>
          </a:p>
        </p:txBody>
      </p:sp>
      <p:pic>
        <p:nvPicPr>
          <p:cNvPr id="4" name="Picture 3" descr="Mahan, Alfred 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828800"/>
            <a:ext cx="3657600" cy="428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Important to American trade with China</a:t>
            </a:r>
          </a:p>
          <a:p>
            <a:r>
              <a:rPr lang="en-US" dirty="0" smtClean="0"/>
              <a:t>U.S. wanted a permanent base at Pearl Harbor, Hawaii</a:t>
            </a:r>
          </a:p>
          <a:p>
            <a:pPr lvl="1"/>
            <a:r>
              <a:rPr lang="en-US" dirty="0" smtClean="0"/>
              <a:t>1887 treaty negotiated allowing U.S. to open a naval base at Pearl Harbor </a:t>
            </a:r>
          </a:p>
          <a:p>
            <a:r>
              <a:rPr lang="en-US" dirty="0" smtClean="0"/>
              <a:t>Increasing American presence economically and politically in the Hawaii (missionaries and sugar planters)</a:t>
            </a:r>
          </a:p>
          <a:p>
            <a:pPr lvl="1"/>
            <a:r>
              <a:rPr lang="en-US" dirty="0" smtClean="0"/>
              <a:t>Begin to buy land and establish sugar plantations</a:t>
            </a:r>
          </a:p>
          <a:p>
            <a:r>
              <a:rPr lang="en-US" dirty="0" smtClean="0"/>
              <a:t>Constitutional monarchy established by King </a:t>
            </a:r>
            <a:r>
              <a:rPr lang="en-US" dirty="0" err="1" smtClean="0"/>
              <a:t>Kamehameaha</a:t>
            </a:r>
            <a:r>
              <a:rPr lang="en-US" dirty="0" smtClean="0"/>
              <a:t> III</a:t>
            </a:r>
          </a:p>
          <a:p>
            <a:r>
              <a:rPr lang="en-US" dirty="0" smtClean="0"/>
              <a:t>Sugar basis of Hawaiian economy</a:t>
            </a:r>
          </a:p>
          <a:p>
            <a:pPr lvl="1"/>
            <a:r>
              <a:rPr lang="en-US" dirty="0" smtClean="0"/>
              <a:t>1875 -1890 America allows Hawaiian sugar into the U.S. duty free</a:t>
            </a:r>
          </a:p>
          <a:p>
            <a:r>
              <a:rPr lang="en-US" dirty="0" smtClean="0"/>
              <a:t>1891 Queen Liliuokalani elected opposed to American domination</a:t>
            </a:r>
          </a:p>
          <a:p>
            <a:r>
              <a:rPr lang="en-US" dirty="0" smtClean="0"/>
              <a:t>1893 American planters stage a coupe, call on U.S. military aide, establish a provisional government</a:t>
            </a:r>
          </a:p>
          <a:p>
            <a:r>
              <a:rPr lang="en-US" dirty="0" smtClean="0"/>
              <a:t>1898 annexation by the U.S. occurs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waiiimperal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948170" cy="6196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5334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Uncle Sam weds an unhappy Hawaii as President McKinley officiates the services reading from the book “Annexation Policies”.  Alabama Senator John Tyler Morgan, a strong supporter of Hawaiian annexation, stands proudly behind the couple holding a shotgun.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Joseph Pulitzer editor of </a:t>
            </a:r>
            <a:r>
              <a:rPr lang="en-US" i="1" dirty="0" err="1" smtClean="0"/>
              <a:t>TheWorld</a:t>
            </a:r>
            <a:endParaRPr lang="en-US" dirty="0" smtClean="0"/>
          </a:p>
          <a:p>
            <a:r>
              <a:rPr lang="en-US" dirty="0" smtClean="0"/>
              <a:t>William Randolph Hearst editor of the </a:t>
            </a:r>
            <a:r>
              <a:rPr lang="en-US" i="1" dirty="0" smtClean="0"/>
              <a:t>New York Journal</a:t>
            </a:r>
          </a:p>
          <a:p>
            <a:r>
              <a:rPr lang="en-US" dirty="0" smtClean="0"/>
              <a:t>Use of sensationalized (often false) news stories in order increase readership and circulation</a:t>
            </a:r>
            <a:endParaRPr lang="en-US" dirty="0"/>
          </a:p>
        </p:txBody>
      </p:sp>
      <p:pic>
        <p:nvPicPr>
          <p:cNvPr id="4" name="Picture 3" descr="424px-William_Randolph_Hearst_cph_3a49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371600"/>
            <a:ext cx="1833888" cy="2590800"/>
          </a:xfrm>
          <a:prstGeom prst="rect">
            <a:avLst/>
          </a:prstGeom>
        </p:spPr>
      </p:pic>
      <p:pic>
        <p:nvPicPr>
          <p:cNvPr id="5" name="Picture 4" descr="JosephPulitzerPinceNeznpsg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020" y="1371600"/>
            <a:ext cx="1770380" cy="2590800"/>
          </a:xfrm>
          <a:prstGeom prst="rect">
            <a:avLst/>
          </a:prstGeom>
        </p:spPr>
      </p:pic>
      <p:pic>
        <p:nvPicPr>
          <p:cNvPr id="6" name="Picture 5" descr="us-newspapers-of-william-randolph-evere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038600"/>
            <a:ext cx="413425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Tensions with Spain in 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1895 Cuban </a:t>
            </a:r>
            <a:r>
              <a:rPr lang="en-US" dirty="0" err="1" smtClean="0"/>
              <a:t>insurectos</a:t>
            </a:r>
            <a:r>
              <a:rPr lang="en-US" dirty="0" smtClean="0"/>
              <a:t> rebel against Spanish rule. </a:t>
            </a:r>
          </a:p>
          <a:p>
            <a:r>
              <a:rPr lang="en-US" dirty="0" smtClean="0"/>
              <a:t>Spain sends General </a:t>
            </a:r>
            <a:r>
              <a:rPr lang="en-US" dirty="0" err="1" smtClean="0"/>
              <a:t>Valeriano</a:t>
            </a:r>
            <a:r>
              <a:rPr lang="en-US" dirty="0" smtClean="0"/>
              <a:t> </a:t>
            </a:r>
            <a:r>
              <a:rPr lang="en-US" dirty="0" err="1" smtClean="0"/>
              <a:t>Weyler</a:t>
            </a:r>
            <a:r>
              <a:rPr lang="en-US" dirty="0" smtClean="0"/>
              <a:t> to quell the uprising</a:t>
            </a:r>
          </a:p>
          <a:p>
            <a:pPr lvl="1"/>
            <a:r>
              <a:rPr lang="en-US" dirty="0" smtClean="0"/>
              <a:t>Known as “Butcher </a:t>
            </a:r>
            <a:r>
              <a:rPr lang="en-US" dirty="0" err="1" smtClean="0"/>
              <a:t>Weyler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Establishes concentration camps with brutal conditions</a:t>
            </a:r>
          </a:p>
          <a:p>
            <a:r>
              <a:rPr lang="en-US" dirty="0" smtClean="0"/>
              <a:t>Hearst and Pulitzer send journalist to write about atrocities</a:t>
            </a:r>
          </a:p>
          <a:p>
            <a:pPr lvl="1"/>
            <a:r>
              <a:rPr lang="en-US" dirty="0" smtClean="0"/>
              <a:t>Americans respond with growing concern and outrage</a:t>
            </a:r>
          </a:p>
          <a:p>
            <a:pPr lvl="1"/>
            <a:r>
              <a:rPr lang="en-US" dirty="0" smtClean="0"/>
              <a:t>McKinley officially protests Spain’s “uncivilized and inhuman” conduct.</a:t>
            </a:r>
          </a:p>
          <a:p>
            <a:pPr lvl="2"/>
            <a:r>
              <a:rPr lang="en-US" dirty="0" smtClean="0"/>
              <a:t>Spain withdraws </a:t>
            </a:r>
            <a:r>
              <a:rPr lang="en-US" dirty="0" err="1" smtClean="0"/>
              <a:t>Weyler</a:t>
            </a:r>
            <a:r>
              <a:rPr lang="en-US" dirty="0" smtClean="0"/>
              <a:t> fearing American involvement and loosens its policies on Cuba.</a:t>
            </a:r>
          </a:p>
          <a:p>
            <a:r>
              <a:rPr lang="en-US" dirty="0" err="1" smtClean="0"/>
              <a:t>DeLome</a:t>
            </a:r>
            <a:r>
              <a:rPr lang="en-US" dirty="0" smtClean="0"/>
              <a:t> Letter – </a:t>
            </a:r>
            <a:r>
              <a:rPr lang="en-US" dirty="0" err="1" smtClean="0"/>
              <a:t>Dupuy</a:t>
            </a:r>
            <a:r>
              <a:rPr lang="en-US" dirty="0" smtClean="0"/>
              <a:t> de </a:t>
            </a:r>
            <a:r>
              <a:rPr lang="en-US" dirty="0" err="1" smtClean="0"/>
              <a:t>Lome</a:t>
            </a:r>
            <a:r>
              <a:rPr lang="en-US" dirty="0" smtClean="0"/>
              <a:t> was a Spanish minister in Washington, writes a letter describing McKinley as weak and spineless. Americans are outraged.</a:t>
            </a:r>
          </a:p>
          <a:p>
            <a:r>
              <a:rPr lang="en-US" dirty="0" smtClean="0"/>
              <a:t>Battleship </a:t>
            </a:r>
            <a:r>
              <a:rPr lang="en-US" i="1" dirty="0" smtClean="0"/>
              <a:t>Maine</a:t>
            </a:r>
            <a:r>
              <a:rPr lang="en-US" dirty="0" smtClean="0"/>
              <a:t> blows up in Havana Harbor while on a humanitarian mission.</a:t>
            </a:r>
          </a:p>
          <a:p>
            <a:pPr lvl="1"/>
            <a:r>
              <a:rPr lang="en-US" dirty="0" smtClean="0"/>
              <a:t>260 American sailors killed</a:t>
            </a:r>
          </a:p>
          <a:p>
            <a:pPr lvl="1"/>
            <a:r>
              <a:rPr lang="en-US" dirty="0" smtClean="0"/>
              <a:t>Spain immediately blamed, later discovered that it was an accidental explosion in one of the ships engine rooms.</a:t>
            </a:r>
          </a:p>
          <a:p>
            <a:pPr lvl="1"/>
            <a:r>
              <a:rPr lang="en-US" dirty="0" smtClean="0"/>
              <a:t>Hearst “You provide the pictures, I’ll furnish the war”</a:t>
            </a:r>
          </a:p>
          <a:p>
            <a:r>
              <a:rPr lang="en-US" dirty="0" smtClean="0"/>
              <a:t>March of 1898 U.S. declares war on Spain even though an armistice had been reached.</a:t>
            </a:r>
          </a:p>
          <a:p>
            <a:pPr lvl="1"/>
            <a:r>
              <a:rPr lang="en-US" dirty="0" smtClean="0"/>
              <a:t>Spanish American War, AKA the “Splendid Little War”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sma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3514949" cy="399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1000" y="381000"/>
            <a:ext cx="4267200" cy="1143000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“Remember the   Maine!”</a:t>
            </a:r>
            <a:endParaRPr lang="en-US" dirty="0"/>
          </a:p>
        </p:txBody>
      </p:sp>
      <p:pic>
        <p:nvPicPr>
          <p:cNvPr id="4" name="Picture 3" descr="uss_me_blowup_gra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752600"/>
            <a:ext cx="6324600" cy="455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ccd775798857f00b20020d6d21084f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648200"/>
            <a:ext cx="2650049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891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American Imperialism</vt:lpstr>
      <vt:lpstr>Reasons for American Imperialism</vt:lpstr>
      <vt:lpstr>Slide 3</vt:lpstr>
      <vt:lpstr>Alfred Thayer Mahan</vt:lpstr>
      <vt:lpstr>Hawaii</vt:lpstr>
      <vt:lpstr>Slide 6</vt:lpstr>
      <vt:lpstr>Yellow Journalism</vt:lpstr>
      <vt:lpstr>Tensions with Spain in Cuba</vt:lpstr>
      <vt:lpstr>“Remember the   Maine!”</vt:lpstr>
      <vt:lpstr>Teddy Roosevelt and the Rough Riders</vt:lpstr>
      <vt:lpstr>Seizing the Philippines</vt:lpstr>
      <vt:lpstr>Results of the Spanish American War</vt:lpstr>
      <vt:lpstr>Cuba After the War</vt:lpstr>
      <vt:lpstr>The Philippine War</vt:lpstr>
      <vt:lpstr>Open Door Notes</vt:lpstr>
      <vt:lpstr>Boxer Rebellion</vt:lpstr>
      <vt:lpstr>Slide 17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</dc:title>
  <dc:creator>%FULLNAME%</dc:creator>
  <cp:lastModifiedBy>%FULLNAME%</cp:lastModifiedBy>
  <cp:revision>66</cp:revision>
  <dcterms:created xsi:type="dcterms:W3CDTF">2013-02-21T16:02:38Z</dcterms:created>
  <dcterms:modified xsi:type="dcterms:W3CDTF">2013-02-25T21:51:42Z</dcterms:modified>
</cp:coreProperties>
</file>